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a98369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a98369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Atherosclerosis Risk App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a9836994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a9836994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need information about your education, as well as Asif’s full name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a9836994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a9836994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a9836994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a9836994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a9836994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a9836994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ac2945ee5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ac2945ee5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ac2945ee5_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ac2945ee5_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ac2945ee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ac2945ee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a9836994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a9836994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a9836994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a9836994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17.jpg"/><Relationship Id="rId6" Type="http://schemas.openxmlformats.org/officeDocument/2006/relationships/image" Target="../media/image21.jpg"/><Relationship Id="rId7" Type="http://schemas.openxmlformats.org/officeDocument/2006/relationships/image" Target="../media/image14.jp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1" Type="http://schemas.openxmlformats.org/officeDocument/2006/relationships/image" Target="../media/image1.png"/><Relationship Id="rId10" Type="http://schemas.openxmlformats.org/officeDocument/2006/relationships/image" Target="../media/image8.png"/><Relationship Id="rId12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29000"/>
          </a:blip>
          <a:srcRect b="12372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/>
        </p:nvSpPr>
        <p:spPr>
          <a:xfrm>
            <a:off x="501375" y="444400"/>
            <a:ext cx="35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2800">
                <a:solidFill>
                  <a:schemeClr val="dk1"/>
                </a:solidFill>
              </a:rPr>
              <a:t>Gigachads</a:t>
            </a:r>
            <a:endParaRPr b="1" i="1" sz="28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44775" y="4176050"/>
            <a:ext cx="260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ru" sz="1700">
                <a:solidFill>
                  <a:schemeClr val="dk1"/>
                </a:solidFill>
              </a:rPr>
            </a:br>
            <a:r>
              <a:rPr b="1" lang="ru" sz="1700">
                <a:solidFill>
                  <a:schemeClr val="dk1"/>
                </a:solidFill>
              </a:rPr>
              <a:t>22/01/2023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01375" y="1656900"/>
            <a:ext cx="85173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D966"/>
                </a:solidFill>
              </a:rPr>
              <a:t> 	Atherosclerosis Risk Estimator App</a:t>
            </a:r>
            <a:endParaRPr b="1" sz="6900">
              <a:solidFill>
                <a:srgbClr val="FFD966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1375" y="3175550"/>
            <a:ext cx="2200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Ilya Betyaev</a:t>
            </a:r>
            <a:endParaRPr b="1" sz="165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Daria Mandel</a:t>
            </a:r>
            <a:endParaRPr b="1" sz="165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Tayyab Zain</a:t>
            </a:r>
            <a:endParaRPr b="1" sz="165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Muhammad Asif</a:t>
            </a:r>
            <a:endParaRPr b="1" sz="165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Hamna Qaseem</a:t>
            </a:r>
            <a:endParaRPr b="1" sz="1650">
              <a:solidFill>
                <a:srgbClr val="BDC1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rgbClr val="BDC1C6"/>
                </a:solidFill>
              </a:rPr>
              <a:t>Nikita Nikitin</a:t>
            </a:r>
            <a:endParaRPr b="1" sz="1650">
              <a:solidFill>
                <a:srgbClr val="BDC1C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6601950" y="324550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34289" l="19278" r="20323" t="31898"/>
          <a:stretch/>
        </p:blipFill>
        <p:spPr>
          <a:xfrm>
            <a:off x="6637950" y="360550"/>
            <a:ext cx="1188000" cy="11880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63" name="Google Shape;263;p22"/>
          <p:cNvSpPr/>
          <p:nvPr/>
        </p:nvSpPr>
        <p:spPr>
          <a:xfrm>
            <a:off x="3636750" y="324550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750" y="360550"/>
            <a:ext cx="1188000" cy="118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5" name="Google Shape;265;p22"/>
          <p:cNvSpPr/>
          <p:nvPr/>
        </p:nvSpPr>
        <p:spPr>
          <a:xfrm>
            <a:off x="833500" y="369250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833500" y="2817325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3636750" y="2817325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6709275" y="2817475"/>
            <a:ext cx="1260000" cy="12600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1009100" y="1660400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Ilya Betyaev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3772688" y="1638050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Daria Mandel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6665088" y="1593250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Hamna Qaseem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09100" y="4077325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Tayyab Zain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3559288" y="4077313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Muhammad Asif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6837400" y="4077325"/>
            <a:ext cx="19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</a:rPr>
              <a:t>Nikita Nikitin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338800" y="1899538"/>
            <a:ext cx="252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Team Lead, BSc student in Medical Biochemistry</a:t>
            </a:r>
            <a:endParaRPr sz="1100">
              <a:solidFill>
                <a:srgbClr val="FFD966"/>
              </a:solidFill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3003450" y="1899550"/>
            <a:ext cx="252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Bioinformatician</a:t>
            </a:r>
            <a:r>
              <a:rPr lang="ru" sz="1100">
                <a:solidFill>
                  <a:srgbClr val="FFD966"/>
                </a:solidFill>
              </a:rPr>
              <a:t>, BSc student in Medical Biochemistry</a:t>
            </a:r>
            <a:endParaRPr sz="1100">
              <a:solidFill>
                <a:srgbClr val="FFD966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207550" y="4375700"/>
            <a:ext cx="26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AI &amp; ML Engineer, BSc in Computer Science</a:t>
            </a:r>
            <a:endParaRPr sz="1100">
              <a:solidFill>
                <a:srgbClr val="FFD966"/>
              </a:solidFill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6149800" y="1899552"/>
            <a:ext cx="252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ML Engineer, BSc (Hons) in Data Science</a:t>
            </a:r>
            <a:endParaRPr sz="1100">
              <a:solidFill>
                <a:srgbClr val="FFD966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2925300" y="4375700"/>
            <a:ext cx="268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Data Science</a:t>
            </a:r>
            <a:r>
              <a:rPr lang="ru" sz="1100">
                <a:solidFill>
                  <a:srgbClr val="FFD966"/>
                </a:solidFill>
              </a:rPr>
              <a:t> Engineer</a:t>
            </a:r>
            <a:r>
              <a:rPr lang="ru" sz="1100">
                <a:solidFill>
                  <a:srgbClr val="FFD966"/>
                </a:solidFill>
              </a:rPr>
              <a:t>, MSc in Electrical AI</a:t>
            </a:r>
            <a:endParaRPr sz="1100">
              <a:solidFill>
                <a:srgbClr val="FFD966"/>
              </a:solidFill>
            </a:endParaRPr>
          </a:p>
        </p:txBody>
      </p:sp>
      <p:sp>
        <p:nvSpPr>
          <p:cNvPr id="280" name="Google Shape;280;p22"/>
          <p:cNvSpPr txBox="1"/>
          <p:nvPr/>
        </p:nvSpPr>
        <p:spPr>
          <a:xfrm>
            <a:off x="6109500" y="4309213"/>
            <a:ext cx="252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D966"/>
                </a:solidFill>
              </a:rPr>
              <a:t>Idea Generation, MSc in Pediatrics</a:t>
            </a:r>
            <a:endParaRPr sz="1100">
              <a:solidFill>
                <a:srgbClr val="FFD966"/>
              </a:solidFill>
            </a:endParaRPr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5">
            <a:alphaModFix/>
          </a:blip>
          <a:srcRect b="45223" l="0" r="14354" t="18779"/>
          <a:stretch/>
        </p:blipFill>
        <p:spPr>
          <a:xfrm>
            <a:off x="869500" y="2853475"/>
            <a:ext cx="1188000" cy="118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 rotWithShape="1">
          <a:blip r:embed="rId6">
            <a:alphaModFix/>
          </a:blip>
          <a:srcRect b="54202" l="48982" r="33295" t="22108"/>
          <a:stretch/>
        </p:blipFill>
        <p:spPr>
          <a:xfrm>
            <a:off x="869500" y="405250"/>
            <a:ext cx="1188000" cy="118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2738" y="2853325"/>
            <a:ext cx="1188000" cy="118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8">
            <a:alphaModFix/>
          </a:blip>
          <a:srcRect b="45389" l="45387" r="23033" t="14361"/>
          <a:stretch/>
        </p:blipFill>
        <p:spPr>
          <a:xfrm>
            <a:off x="6745275" y="2853475"/>
            <a:ext cx="1188000" cy="118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458400" y="29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FFD966"/>
                </a:solidFill>
              </a:rPr>
              <a:t>Problem Statement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96850" y="143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b="1" lang="ru">
                <a:solidFill>
                  <a:schemeClr val="dk1"/>
                </a:solidFill>
              </a:rPr>
              <a:t>	</a:t>
            </a:r>
            <a:endParaRPr b="1" sz="2300">
              <a:solidFill>
                <a:srgbClr val="FFD966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36875" y="961125"/>
            <a:ext cx="59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049225" y="1024025"/>
            <a:ext cx="529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Arteries become clogged with fatty substances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 rot="5400000">
            <a:off x="6783000" y="1307350"/>
            <a:ext cx="1188900" cy="1089000"/>
          </a:xfrm>
          <a:prstGeom prst="uturnArrow">
            <a:avLst>
              <a:gd fmla="val 8821" name="adj1"/>
              <a:gd fmla="val 0" name="adj2"/>
              <a:gd fmla="val 24712" name="adj3"/>
              <a:gd fmla="val 44109" name="adj4"/>
              <a:gd fmla="val 100000" name="adj5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611650" y="3139775"/>
            <a:ext cx="42141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CC0000"/>
                </a:solidFill>
              </a:rPr>
              <a:t>&gt;50% of all cases of sudden death </a:t>
            </a:r>
            <a:endParaRPr b="1" sz="16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rgbClr val="CC0000"/>
                </a:solidFill>
              </a:rPr>
              <a:t>~90% of sudden coronary death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122125" y="2198375"/>
            <a:ext cx="47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Disease goes unnoticed due to no symptoms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925" y="1165588"/>
            <a:ext cx="1372525" cy="13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 rot="-5400000">
            <a:off x="792750" y="1255000"/>
            <a:ext cx="1188900" cy="1193700"/>
          </a:xfrm>
          <a:prstGeom prst="uturnArrow">
            <a:avLst>
              <a:gd fmla="val 8821" name="adj1"/>
              <a:gd fmla="val 0" name="adj2"/>
              <a:gd fmla="val 24712" name="adj3"/>
              <a:gd fmla="val 44109" name="adj4"/>
              <a:gd fmla="val 100000" name="adj5"/>
            </a:avLst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4152450" y="2629475"/>
            <a:ext cx="0" cy="5103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 txBox="1"/>
          <p:nvPr/>
        </p:nvSpPr>
        <p:spPr>
          <a:xfrm>
            <a:off x="432325" y="4057150"/>
            <a:ext cx="84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Atherosclerosis is a </a:t>
            </a:r>
            <a:r>
              <a:rPr b="1" lang="ru" sz="13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common</a:t>
            </a: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ru" sz="13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disease of aging</a:t>
            </a:r>
            <a:r>
              <a:rPr b="1"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that increasing age is an independent risk factor for the development of atherosclerosis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163725" y="16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Market Opportunity &amp; Validation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11700" y="976150"/>
            <a:ext cx="2641500" cy="108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Growing Awareness of the Importance of Preventative Health Measures</a:t>
            </a:r>
            <a:endParaRPr b="1"/>
          </a:p>
        </p:txBody>
      </p:sp>
      <p:sp>
        <p:nvSpPr>
          <p:cNvPr id="83" name="Google Shape;83;p15"/>
          <p:cNvSpPr/>
          <p:nvPr/>
        </p:nvSpPr>
        <p:spPr>
          <a:xfrm>
            <a:off x="3195825" y="976150"/>
            <a:ext cx="2641500" cy="108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</a:rPr>
              <a:t>Adoption of Telemedicine and Digital Health Technologies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079950" y="976150"/>
            <a:ext cx="2641500" cy="108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</a:rPr>
              <a:t>Increasing Focus on Personalized Medicine 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56775" y="2148100"/>
            <a:ext cx="2469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</a:rPr>
              <a:t>There is a growing demand for tools that can help people proactively manage their health.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288113" y="2121925"/>
            <a:ext cx="2329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There is a growing demand for tools that are convenient, accessible, and cost-effective for health management.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6079975" y="2058850"/>
            <a:ext cx="275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There is a growing market opportunity for an app that can provide personalized recommendations for managing cholesterol levels based on an individual's risk factors.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147625" y="9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Value Proposition &amp; Solution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814675" y="1140363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External factors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199300" y="1096563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Genetic factors</a:t>
            </a:r>
            <a:endParaRPr b="1" sz="1900">
              <a:solidFill>
                <a:srgbClr val="FFD966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2415952" y="1565927"/>
            <a:ext cx="8400" cy="63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" name="Google Shape;97;p16"/>
          <p:cNvCxnSpPr/>
          <p:nvPr/>
        </p:nvCxnSpPr>
        <p:spPr>
          <a:xfrm>
            <a:off x="6719702" y="1565927"/>
            <a:ext cx="8400" cy="63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8" name="Google Shape;98;p16"/>
          <p:cNvCxnSpPr/>
          <p:nvPr/>
        </p:nvCxnSpPr>
        <p:spPr>
          <a:xfrm flipH="1" rot="10800000">
            <a:off x="2411775" y="2148575"/>
            <a:ext cx="4320000" cy="17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4567825" y="2156475"/>
            <a:ext cx="8400" cy="664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6"/>
          <p:cNvSpPr/>
          <p:nvPr/>
        </p:nvSpPr>
        <p:spPr>
          <a:xfrm>
            <a:off x="3209125" y="2906750"/>
            <a:ext cx="2881200" cy="393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3047425" y="2865050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1"/>
                </a:solidFill>
              </a:rPr>
              <a:t>Atherosclerosis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278300" y="2254563"/>
            <a:ext cx="2641500" cy="108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</a:rPr>
              <a:t>Age, BMI, smoke status, Arterial pressure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6379650" y="2225838"/>
            <a:ext cx="2641500" cy="108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</a:rPr>
              <a:t>LOC105375733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</a:rPr>
              <a:t>SLC17A4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</a:rPr>
              <a:t>etc.</a:t>
            </a:r>
            <a:endParaRPr b="1" sz="1700">
              <a:solidFill>
                <a:schemeClr val="lt1"/>
              </a:solidFill>
            </a:endParaRPr>
          </a:p>
        </p:txBody>
      </p:sp>
      <p:cxnSp>
        <p:nvCxnSpPr>
          <p:cNvPr id="104" name="Google Shape;104;p16"/>
          <p:cNvCxnSpPr>
            <a:stCxn id="102" idx="0"/>
          </p:cNvCxnSpPr>
          <p:nvPr/>
        </p:nvCxnSpPr>
        <p:spPr>
          <a:xfrm flipH="1" rot="10800000">
            <a:off x="1599050" y="1722663"/>
            <a:ext cx="812700" cy="531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103" idx="0"/>
          </p:cNvCxnSpPr>
          <p:nvPr/>
        </p:nvCxnSpPr>
        <p:spPr>
          <a:xfrm rot="10800000">
            <a:off x="6718500" y="1714638"/>
            <a:ext cx="981900" cy="5112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447" y="3328588"/>
            <a:ext cx="1512774" cy="1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147625" y="3779350"/>
            <a:ext cx="6640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Design an </a:t>
            </a:r>
            <a:r>
              <a:rPr b="1" lang="ru" sz="1900">
                <a:solidFill>
                  <a:srgbClr val="93C47D"/>
                </a:solidFill>
              </a:rPr>
              <a:t>ML script</a:t>
            </a:r>
            <a:r>
              <a:rPr b="1" lang="ru" sz="1900">
                <a:solidFill>
                  <a:srgbClr val="FFD966"/>
                </a:solidFill>
              </a:rPr>
              <a:t> for “external factors” step</a:t>
            </a:r>
            <a:endParaRPr b="1" sz="19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Write a </a:t>
            </a:r>
            <a:r>
              <a:rPr b="1" lang="ru" sz="1900">
                <a:solidFill>
                  <a:srgbClr val="FFD966"/>
                </a:solidFill>
              </a:rPr>
              <a:t>reproducible</a:t>
            </a:r>
            <a:r>
              <a:rPr b="1" lang="ru" sz="1900">
                <a:solidFill>
                  <a:srgbClr val="FFD966"/>
                </a:solidFill>
              </a:rPr>
              <a:t> AI and ML scripts for </a:t>
            </a:r>
            <a:r>
              <a:rPr b="1" lang="ru" sz="1900">
                <a:solidFill>
                  <a:srgbClr val="93C47D"/>
                </a:solidFill>
              </a:rPr>
              <a:t>processing NGS data</a:t>
            </a:r>
            <a:endParaRPr b="1" sz="1900">
              <a:solidFill>
                <a:srgbClr val="93C47D"/>
              </a:solidFill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3911575" y="1526513"/>
            <a:ext cx="1320900" cy="477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38761D"/>
                </a:solidFill>
              </a:rPr>
              <a:t>App</a:t>
            </a:r>
            <a:endParaRPr b="1" sz="1600">
              <a:solidFill>
                <a:srgbClr val="38761D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10800000">
            <a:off x="3863875" y="1074675"/>
            <a:ext cx="375900" cy="5208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/>
          <p:nvPr/>
        </p:nvSpPr>
        <p:spPr>
          <a:xfrm>
            <a:off x="2796175" y="853275"/>
            <a:ext cx="10677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/>
              <a:t>Personalization</a:t>
            </a:r>
            <a:endParaRPr b="1" sz="900"/>
          </a:p>
        </p:txBody>
      </p:sp>
      <p:cxnSp>
        <p:nvCxnSpPr>
          <p:cNvPr id="111" name="Google Shape;111;p16"/>
          <p:cNvCxnSpPr/>
          <p:nvPr/>
        </p:nvCxnSpPr>
        <p:spPr>
          <a:xfrm rot="10800000">
            <a:off x="4610750" y="1168425"/>
            <a:ext cx="4200" cy="4209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6"/>
          <p:cNvSpPr/>
          <p:nvPr/>
        </p:nvSpPr>
        <p:spPr>
          <a:xfrm>
            <a:off x="4094750" y="911000"/>
            <a:ext cx="10362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/>
              <a:t>Accessibility</a:t>
            </a:r>
            <a:endParaRPr b="1" sz="900"/>
          </a:p>
        </p:txBody>
      </p:sp>
      <p:cxnSp>
        <p:nvCxnSpPr>
          <p:cNvPr id="113" name="Google Shape;113;p16"/>
          <p:cNvCxnSpPr/>
          <p:nvPr/>
        </p:nvCxnSpPr>
        <p:spPr>
          <a:xfrm flipH="1" rot="10800000">
            <a:off x="5130950" y="1050125"/>
            <a:ext cx="348900" cy="4764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5270125" y="809475"/>
            <a:ext cx="1067700" cy="287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/>
              <a:t>Awareness</a:t>
            </a:r>
            <a:endParaRPr b="1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251038" y="15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Underlying Technologies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037" y="820650"/>
            <a:ext cx="988325" cy="9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834" y="1885209"/>
            <a:ext cx="92617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834" y="2736534"/>
            <a:ext cx="926175" cy="9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834" y="3587809"/>
            <a:ext cx="926175" cy="9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251050" y="896850"/>
            <a:ext cx="2881200" cy="393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67050" y="855138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1"/>
                </a:solidFill>
              </a:rPr>
              <a:t>Application Part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5943875" y="896850"/>
            <a:ext cx="2881200" cy="393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859875" y="855138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1"/>
                </a:solidFill>
              </a:rPr>
              <a:t>Bioinformatics part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251050" y="1672513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Machine Learning based pipeline </a:t>
            </a:r>
            <a:r>
              <a:rPr b="1" lang="ru" sz="1900">
                <a:solidFill>
                  <a:srgbClr val="6AA84F"/>
                </a:solidFill>
                <a:highlight>
                  <a:schemeClr val="lt1"/>
                </a:highlight>
              </a:rPr>
              <a:t>ac&gt;0,8</a:t>
            </a:r>
            <a:r>
              <a:rPr b="1" lang="ru" sz="1900">
                <a:solidFill>
                  <a:srgbClr val="FFD966"/>
                </a:solidFill>
              </a:rPr>
              <a:t> 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251050" y="2632413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43725" y="1604113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from FASTQ to VCF and CSV</a:t>
            </a:r>
            <a:r>
              <a:rPr b="1" lang="ru" sz="1900">
                <a:solidFill>
                  <a:srgbClr val="FFD966"/>
                </a:solidFill>
              </a:rPr>
              <a:t> 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943875" y="2395275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AI based alignment script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943875" y="3328025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Detection of </a:t>
            </a:r>
            <a:r>
              <a:rPr b="1" lang="ru" sz="1900">
                <a:solidFill>
                  <a:srgbClr val="6AA84F"/>
                </a:solidFill>
              </a:rPr>
              <a:t>“bad”</a:t>
            </a:r>
            <a:r>
              <a:rPr b="1" lang="ru" sz="1900">
                <a:solidFill>
                  <a:srgbClr val="FFD966"/>
                </a:solidFill>
              </a:rPr>
              <a:t> variants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51050" y="2632413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Pleasant and user-friendly design</a:t>
            </a:r>
            <a:endParaRPr b="1" sz="1900">
              <a:solidFill>
                <a:srgbClr val="FFD966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51050" y="3666138"/>
            <a:ext cx="30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A large field for new opportunities</a:t>
            </a:r>
            <a:endParaRPr b="1" sz="19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47625" y="10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Web-site conception</a:t>
            </a:r>
            <a:endParaRPr b="1" sz="1577">
              <a:solidFill>
                <a:srgbClr val="FFD966"/>
              </a:solidFill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675"/>
            <a:ext cx="9144001" cy="401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56300" y="5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How does our app work?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975" y="1639775"/>
            <a:ext cx="1036050" cy="10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390" y="214802"/>
            <a:ext cx="903226" cy="903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9"/>
          <p:cNvCxnSpPr>
            <a:stCxn id="151" idx="2"/>
          </p:cNvCxnSpPr>
          <p:nvPr/>
        </p:nvCxnSpPr>
        <p:spPr>
          <a:xfrm>
            <a:off x="4572002" y="1118027"/>
            <a:ext cx="8400" cy="63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75" y="2675825"/>
            <a:ext cx="859800" cy="8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624" y="214799"/>
            <a:ext cx="903226" cy="9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52" y="3656948"/>
            <a:ext cx="601975" cy="6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4850" y="2281892"/>
            <a:ext cx="975200" cy="975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19"/>
          <p:cNvCxnSpPr>
            <a:stCxn id="150" idx="2"/>
            <a:endCxn id="153" idx="3"/>
          </p:cNvCxnSpPr>
          <p:nvPr/>
        </p:nvCxnSpPr>
        <p:spPr>
          <a:xfrm rot="5400000">
            <a:off x="2721450" y="1255175"/>
            <a:ext cx="429900" cy="32712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58" name="Google Shape;15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801" y="3771226"/>
            <a:ext cx="975200" cy="97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>
            <a:stCxn id="153" idx="2"/>
            <a:endCxn id="158" idx="1"/>
          </p:cNvCxnSpPr>
          <p:nvPr/>
        </p:nvCxnSpPr>
        <p:spPr>
          <a:xfrm flipH="1" rot="-5400000">
            <a:off x="1298175" y="3108425"/>
            <a:ext cx="723300" cy="15777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0" name="Google Shape;160;p19"/>
          <p:cNvCxnSpPr>
            <a:stCxn id="151" idx="3"/>
            <a:endCxn id="154" idx="1"/>
          </p:cNvCxnSpPr>
          <p:nvPr/>
        </p:nvCxnSpPr>
        <p:spPr>
          <a:xfrm>
            <a:off x="5023615" y="666415"/>
            <a:ext cx="1143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1" name="Google Shape;161;p19"/>
          <p:cNvCxnSpPr>
            <a:stCxn id="154" idx="2"/>
          </p:cNvCxnSpPr>
          <p:nvPr/>
        </p:nvCxnSpPr>
        <p:spPr>
          <a:xfrm>
            <a:off x="6618237" y="1118025"/>
            <a:ext cx="0" cy="1053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62" name="Google Shape;16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6719" y="2116770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>
            <a:off x="6618237" y="3024800"/>
            <a:ext cx="4500" cy="75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64" name="Google Shape;16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2450" y="3859407"/>
            <a:ext cx="1036050" cy="1036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9"/>
          <p:cNvCxnSpPr/>
          <p:nvPr/>
        </p:nvCxnSpPr>
        <p:spPr>
          <a:xfrm>
            <a:off x="3424001" y="4275776"/>
            <a:ext cx="2676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6" name="Google Shape;166;p19"/>
          <p:cNvCxnSpPr>
            <a:stCxn id="164" idx="3"/>
          </p:cNvCxnSpPr>
          <p:nvPr/>
        </p:nvCxnSpPr>
        <p:spPr>
          <a:xfrm>
            <a:off x="7138500" y="4377440"/>
            <a:ext cx="522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7" name="Google Shape;167;p19"/>
          <p:cNvSpPr txBox="1"/>
          <p:nvPr/>
        </p:nvSpPr>
        <p:spPr>
          <a:xfrm>
            <a:off x="7769550" y="4253550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1C232"/>
                </a:solidFill>
              </a:rPr>
              <a:t>Diagnosis</a:t>
            </a:r>
            <a:endParaRPr b="1">
              <a:solidFill>
                <a:srgbClr val="F1C232"/>
              </a:solidFill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807444">
            <a:off x="7856649" y="3272851"/>
            <a:ext cx="975198" cy="97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533650" y="1347263"/>
            <a:ext cx="304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D966"/>
                </a:solidFill>
              </a:rPr>
              <a:t>Free and paid version</a:t>
            </a:r>
            <a:endParaRPr b="1" sz="19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155850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Novelty &amp; IP strategy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339800" y="2059475"/>
            <a:ext cx="1681800" cy="664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Novelty</a:t>
            </a:r>
            <a:endParaRPr b="1" sz="2000"/>
          </a:p>
        </p:txBody>
      </p:sp>
      <p:cxnSp>
        <p:nvCxnSpPr>
          <p:cNvPr id="177" name="Google Shape;177;p20"/>
          <p:cNvCxnSpPr/>
          <p:nvPr/>
        </p:nvCxnSpPr>
        <p:spPr>
          <a:xfrm flipH="1" rot="10800000">
            <a:off x="2179200" y="1451975"/>
            <a:ext cx="3000" cy="5661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0"/>
          <p:cNvSpPr txBox="1"/>
          <p:nvPr/>
        </p:nvSpPr>
        <p:spPr>
          <a:xfrm>
            <a:off x="1037750" y="836375"/>
            <a:ext cx="23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Concentrating analysis focus on </a:t>
            </a:r>
            <a:r>
              <a:rPr b="1" lang="ru">
                <a:solidFill>
                  <a:srgbClr val="FFD966"/>
                </a:solidFill>
              </a:rPr>
              <a:t>atherosclerosis 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179" name="Google Shape;179;p20"/>
          <p:cNvCxnSpPr/>
          <p:nvPr/>
        </p:nvCxnSpPr>
        <p:spPr>
          <a:xfrm>
            <a:off x="3182850" y="1714500"/>
            <a:ext cx="385500" cy="6153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0"/>
          <p:cNvSpPr/>
          <p:nvPr/>
        </p:nvSpPr>
        <p:spPr>
          <a:xfrm>
            <a:off x="3485850" y="2487325"/>
            <a:ext cx="1371300" cy="515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8761D"/>
                </a:solidFill>
              </a:rPr>
              <a:t>High Accuracy</a:t>
            </a:r>
            <a:endParaRPr b="1" sz="1200">
              <a:solidFill>
                <a:srgbClr val="38761D"/>
              </a:solidFill>
            </a:endParaRPr>
          </a:p>
        </p:txBody>
      </p:sp>
      <p:cxnSp>
        <p:nvCxnSpPr>
          <p:cNvPr id="181" name="Google Shape;181;p20"/>
          <p:cNvCxnSpPr/>
          <p:nvPr/>
        </p:nvCxnSpPr>
        <p:spPr>
          <a:xfrm flipH="1">
            <a:off x="2178000" y="2765788"/>
            <a:ext cx="5400" cy="5496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0"/>
          <p:cNvSpPr txBox="1"/>
          <p:nvPr/>
        </p:nvSpPr>
        <p:spPr>
          <a:xfrm>
            <a:off x="2179200" y="3556800"/>
            <a:ext cx="23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59550" y="3274050"/>
            <a:ext cx="364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Considering not only external factors, but also </a:t>
            </a:r>
            <a:r>
              <a:rPr b="1" lang="ru">
                <a:solidFill>
                  <a:srgbClr val="FFD966"/>
                </a:solidFill>
              </a:rPr>
              <a:t>genomics data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 flipH="1">
            <a:off x="2778075" y="3031950"/>
            <a:ext cx="585300" cy="2937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0"/>
          <p:cNvSpPr/>
          <p:nvPr/>
        </p:nvSpPr>
        <p:spPr>
          <a:xfrm>
            <a:off x="6081775" y="1786125"/>
            <a:ext cx="1681800" cy="664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IP </a:t>
            </a:r>
            <a:r>
              <a:rPr b="1" lang="ru" sz="2000"/>
              <a:t>Strategy</a:t>
            </a:r>
            <a:endParaRPr b="1" sz="2000"/>
          </a:p>
        </p:txBody>
      </p:sp>
      <p:cxnSp>
        <p:nvCxnSpPr>
          <p:cNvPr id="186" name="Google Shape;186;p20"/>
          <p:cNvCxnSpPr/>
          <p:nvPr/>
        </p:nvCxnSpPr>
        <p:spPr>
          <a:xfrm flipH="1" rot="10800000">
            <a:off x="6919525" y="1296125"/>
            <a:ext cx="6300" cy="5250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0"/>
          <p:cNvSpPr txBox="1"/>
          <p:nvPr/>
        </p:nvSpPr>
        <p:spPr>
          <a:xfrm>
            <a:off x="5905375" y="944075"/>
            <a:ext cx="21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Patentable Technology</a:t>
            </a:r>
            <a:endParaRPr>
              <a:solidFill>
                <a:srgbClr val="FFD966"/>
              </a:solidFill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>
            <a:off x="6921175" y="2396900"/>
            <a:ext cx="3000" cy="5349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0"/>
          <p:cNvSpPr txBox="1"/>
          <p:nvPr/>
        </p:nvSpPr>
        <p:spPr>
          <a:xfrm>
            <a:off x="6290250" y="2892475"/>
            <a:ext cx="21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Trademarking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152" y="3853800"/>
            <a:ext cx="1511076" cy="1007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0"/>
          <p:cNvCxnSpPr/>
          <p:nvPr/>
        </p:nvCxnSpPr>
        <p:spPr>
          <a:xfrm flipH="1">
            <a:off x="5939250" y="2391025"/>
            <a:ext cx="213300" cy="7077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0"/>
          <p:cNvCxnSpPr/>
          <p:nvPr/>
        </p:nvCxnSpPr>
        <p:spPr>
          <a:xfrm>
            <a:off x="7692800" y="2363300"/>
            <a:ext cx="235800" cy="6021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0"/>
          <p:cNvSpPr txBox="1"/>
          <p:nvPr/>
        </p:nvSpPr>
        <p:spPr>
          <a:xfrm>
            <a:off x="5135200" y="3031950"/>
            <a:ext cx="21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Copyrighting</a:t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7653725" y="3215725"/>
            <a:ext cx="11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454250" y="2965400"/>
            <a:ext cx="12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</a:rPr>
              <a:t>Data Protection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4">
            <a:alphaModFix/>
          </a:blip>
          <a:srcRect b="14942" l="8849" r="4390" t="11120"/>
          <a:stretch/>
        </p:blipFill>
        <p:spPr>
          <a:xfrm>
            <a:off x="6282250" y="3596675"/>
            <a:ext cx="1371300" cy="121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278875" y="34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966"/>
                </a:solidFill>
              </a:rPr>
              <a:t>Business Model</a:t>
            </a:r>
            <a:endParaRPr b="1">
              <a:solidFill>
                <a:srgbClr val="FFD966"/>
              </a:solidFill>
            </a:endParaRPr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311700" y="74650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0" y="607050"/>
            <a:ext cx="9144000" cy="4536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221475" y="689075"/>
            <a:ext cx="1648800" cy="301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984550" y="705200"/>
            <a:ext cx="1648800" cy="186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1984550" y="2697772"/>
            <a:ext cx="1648800" cy="10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3747600" y="689075"/>
            <a:ext cx="1648800" cy="301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5510650" y="689075"/>
            <a:ext cx="1648800" cy="164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5510650" y="2437450"/>
            <a:ext cx="16488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7273700" y="689075"/>
            <a:ext cx="1648800" cy="301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221475" y="3896600"/>
            <a:ext cx="4241100" cy="10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4681400" y="3896600"/>
            <a:ext cx="4241100" cy="103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221500" y="689075"/>
            <a:ext cx="16488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Key Partners</a:t>
            </a:r>
            <a:endParaRPr b="1"/>
          </a:p>
        </p:txBody>
      </p:sp>
      <p:sp>
        <p:nvSpPr>
          <p:cNvPr id="214" name="Google Shape;214;p21"/>
          <p:cNvSpPr/>
          <p:nvPr/>
        </p:nvSpPr>
        <p:spPr>
          <a:xfrm>
            <a:off x="1984538" y="689075"/>
            <a:ext cx="1648800" cy="3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 Activities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3747600" y="689075"/>
            <a:ext cx="16488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Value Propositions</a:t>
            </a:r>
            <a:endParaRPr b="1" sz="1200"/>
          </a:p>
        </p:txBody>
      </p:sp>
      <p:sp>
        <p:nvSpPr>
          <p:cNvPr id="216" name="Google Shape;216;p21"/>
          <p:cNvSpPr/>
          <p:nvPr/>
        </p:nvSpPr>
        <p:spPr>
          <a:xfrm>
            <a:off x="5510638" y="689075"/>
            <a:ext cx="1648800" cy="3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</a:rPr>
              <a:t>Customer Relationships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1984538" y="2694750"/>
            <a:ext cx="1648800" cy="3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Key Resources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5510638" y="2437438"/>
            <a:ext cx="1648800" cy="3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Channels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7273700" y="689075"/>
            <a:ext cx="16488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Customer Segments</a:t>
            </a:r>
            <a:endParaRPr b="1" sz="1100"/>
          </a:p>
        </p:txBody>
      </p:sp>
      <p:sp>
        <p:nvSpPr>
          <p:cNvPr id="220" name="Google Shape;220;p21"/>
          <p:cNvSpPr/>
          <p:nvPr/>
        </p:nvSpPr>
        <p:spPr>
          <a:xfrm>
            <a:off x="221475" y="3896600"/>
            <a:ext cx="42411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Cost Structure</a:t>
            </a:r>
            <a:endParaRPr b="1"/>
          </a:p>
        </p:txBody>
      </p:sp>
      <p:sp>
        <p:nvSpPr>
          <p:cNvPr id="221" name="Google Shape;221;p21"/>
          <p:cNvSpPr/>
          <p:nvPr/>
        </p:nvSpPr>
        <p:spPr>
          <a:xfrm>
            <a:off x="4681400" y="3896600"/>
            <a:ext cx="4241100" cy="3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Revenue Streams</a:t>
            </a:r>
            <a:endParaRPr b="1"/>
          </a:p>
        </p:txBody>
      </p:sp>
      <p:sp>
        <p:nvSpPr>
          <p:cNvPr id="222" name="Google Shape;222;p21"/>
          <p:cNvSpPr txBox="1"/>
          <p:nvPr/>
        </p:nvSpPr>
        <p:spPr>
          <a:xfrm>
            <a:off x="360950" y="1205900"/>
            <a:ext cx="1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562483" y="47862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385550" y="1279725"/>
            <a:ext cx="13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311750" y="1132000"/>
            <a:ext cx="15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390500" y="1252575"/>
            <a:ext cx="1278000" cy="669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427700" y="1279725"/>
            <a:ext cx="120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Sequencing</a:t>
            </a:r>
            <a:r>
              <a:rPr b="1" lang="ru">
                <a:solidFill>
                  <a:schemeClr val="lt1"/>
                </a:solidFill>
              </a:rPr>
              <a:t> Laboratory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390500" y="2125075"/>
            <a:ext cx="12780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427550" y="2204950"/>
            <a:ext cx="14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HPC Cluster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06875" y="2900375"/>
            <a:ext cx="12780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719450" y="3179525"/>
            <a:ext cx="29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427700" y="2881550"/>
            <a:ext cx="11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Delivery Company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2029675" y="1132000"/>
            <a:ext cx="1517700" cy="400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App Development</a:t>
            </a:r>
            <a:endParaRPr b="1" sz="1300"/>
          </a:p>
        </p:txBody>
      </p:sp>
      <p:sp>
        <p:nvSpPr>
          <p:cNvPr id="234" name="Google Shape;234;p21"/>
          <p:cNvSpPr/>
          <p:nvPr/>
        </p:nvSpPr>
        <p:spPr>
          <a:xfrm>
            <a:off x="3870750" y="1207400"/>
            <a:ext cx="14427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3863550" y="2032450"/>
            <a:ext cx="14427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Accessibility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3850650" y="1259525"/>
            <a:ext cx="144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Personalization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3850650" y="2857500"/>
            <a:ext cx="14427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Awareness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5613700" y="2883900"/>
            <a:ext cx="1442700" cy="198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App Store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360950" y="4379750"/>
            <a:ext cx="11505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R&amp;D Costs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4724100" y="4360025"/>
            <a:ext cx="14427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In-App Purchases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7356650" y="1245950"/>
            <a:ext cx="1442700" cy="6156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Health-Conscious Individuals</a:t>
            </a:r>
            <a:endParaRPr b="1" sz="1100"/>
          </a:p>
        </p:txBody>
      </p:sp>
      <p:sp>
        <p:nvSpPr>
          <p:cNvPr id="242" name="Google Shape;242;p21"/>
          <p:cNvSpPr/>
          <p:nvPr/>
        </p:nvSpPr>
        <p:spPr>
          <a:xfrm>
            <a:off x="2050088" y="1614225"/>
            <a:ext cx="1517700" cy="400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Marketing &amp; Promotion</a:t>
            </a:r>
            <a:endParaRPr b="1" sz="1300"/>
          </a:p>
        </p:txBody>
      </p:sp>
      <p:sp>
        <p:nvSpPr>
          <p:cNvPr id="243" name="Google Shape;243;p21"/>
          <p:cNvSpPr/>
          <p:nvPr/>
        </p:nvSpPr>
        <p:spPr>
          <a:xfrm>
            <a:off x="2050075" y="2115200"/>
            <a:ext cx="1517700" cy="4002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Data Collection &amp; Analysis</a:t>
            </a:r>
            <a:endParaRPr b="1" sz="1300"/>
          </a:p>
        </p:txBody>
      </p:sp>
      <p:sp>
        <p:nvSpPr>
          <p:cNvPr id="244" name="Google Shape;244;p21"/>
          <p:cNvSpPr/>
          <p:nvPr/>
        </p:nvSpPr>
        <p:spPr>
          <a:xfrm>
            <a:off x="2050088" y="3098400"/>
            <a:ext cx="15177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Team, Servers &amp; Infrastructure, Investments</a:t>
            </a:r>
            <a:endParaRPr b="1" sz="1200"/>
          </a:p>
        </p:txBody>
      </p:sp>
      <p:sp>
        <p:nvSpPr>
          <p:cNvPr id="245" name="Google Shape;245;p21"/>
          <p:cNvSpPr/>
          <p:nvPr/>
        </p:nvSpPr>
        <p:spPr>
          <a:xfrm>
            <a:off x="5650000" y="1113938"/>
            <a:ext cx="1370100" cy="342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Engagement</a:t>
            </a:r>
            <a:endParaRPr b="1"/>
          </a:p>
        </p:txBody>
      </p:sp>
      <p:sp>
        <p:nvSpPr>
          <p:cNvPr id="246" name="Google Shape;246;p21"/>
          <p:cNvSpPr/>
          <p:nvPr/>
        </p:nvSpPr>
        <p:spPr>
          <a:xfrm>
            <a:off x="5650000" y="1519313"/>
            <a:ext cx="1370100" cy="342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Support</a:t>
            </a:r>
            <a:endParaRPr b="1"/>
          </a:p>
        </p:txBody>
      </p:sp>
      <p:sp>
        <p:nvSpPr>
          <p:cNvPr id="247" name="Google Shape;247;p21"/>
          <p:cNvSpPr/>
          <p:nvPr/>
        </p:nvSpPr>
        <p:spPr>
          <a:xfrm>
            <a:off x="5650000" y="1924238"/>
            <a:ext cx="1370100" cy="342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Feedback</a:t>
            </a:r>
            <a:endParaRPr b="1"/>
          </a:p>
        </p:txBody>
      </p:sp>
      <p:sp>
        <p:nvSpPr>
          <p:cNvPr id="248" name="Google Shape;248;p21"/>
          <p:cNvSpPr/>
          <p:nvPr/>
        </p:nvSpPr>
        <p:spPr>
          <a:xfrm>
            <a:off x="5613700" y="3137075"/>
            <a:ext cx="1442700" cy="198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Website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5613700" y="3390250"/>
            <a:ext cx="1442700" cy="198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2"/>
                </a:solidFill>
              </a:rPr>
              <a:t>Public Speaking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7363850" y="2032450"/>
            <a:ext cx="14427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Individuals in Underserved Areas</a:t>
            </a:r>
            <a:endParaRPr b="1" sz="1100"/>
          </a:p>
        </p:txBody>
      </p:sp>
      <p:sp>
        <p:nvSpPr>
          <p:cNvPr id="251" name="Google Shape;251;p21"/>
          <p:cNvSpPr/>
          <p:nvPr/>
        </p:nvSpPr>
        <p:spPr>
          <a:xfrm>
            <a:off x="7376750" y="2808900"/>
            <a:ext cx="1442700" cy="669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/>
              <a:t>Individuals at High Risk for Cardiovascular Diseases</a:t>
            </a:r>
            <a:endParaRPr b="1" sz="1000"/>
          </a:p>
        </p:txBody>
      </p:sp>
      <p:sp>
        <p:nvSpPr>
          <p:cNvPr id="252" name="Google Shape;252;p21"/>
          <p:cNvSpPr/>
          <p:nvPr/>
        </p:nvSpPr>
        <p:spPr>
          <a:xfrm>
            <a:off x="1601150" y="4392725"/>
            <a:ext cx="14427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</a:rPr>
              <a:t>Promotional</a:t>
            </a:r>
            <a:r>
              <a:rPr b="1" lang="ru">
                <a:solidFill>
                  <a:schemeClr val="dk2"/>
                </a:solidFill>
              </a:rPr>
              <a:t> Costs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3133550" y="4392725"/>
            <a:ext cx="12036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2"/>
                </a:solidFill>
              </a:rPr>
              <a:t>Server &amp; Infrastructure Costs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6252575" y="4362500"/>
            <a:ext cx="13701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2"/>
                </a:solidFill>
              </a:rPr>
              <a:t>Subscriptions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7681750" y="4379750"/>
            <a:ext cx="1150500" cy="485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2"/>
                </a:solidFill>
              </a:rPr>
              <a:t>Sponsorships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